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8"/>
  </p:notesMasterIdLst>
  <p:handoutMasterIdLst>
    <p:handoutMasterId r:id="rId9"/>
  </p:handoutMasterIdLst>
  <p:sldIdLst>
    <p:sldId id="256" r:id="rId2"/>
    <p:sldId id="261" r:id="rId3"/>
    <p:sldId id="262" r:id="rId4"/>
    <p:sldId id="263" r:id="rId5"/>
    <p:sldId id="264" r:id="rId6"/>
    <p:sldId id="265" r:id="rId7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9A3"/>
    <a:srgbClr val="0047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113" autoAdjust="0"/>
  </p:normalViewPr>
  <p:slideViewPr>
    <p:cSldViewPr snapToObjects="1">
      <p:cViewPr varScale="1">
        <p:scale>
          <a:sx n="89" d="100"/>
          <a:sy n="89" d="100"/>
        </p:scale>
        <p:origin x="-22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89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899" y="0"/>
            <a:ext cx="2946189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909"/>
            <a:ext cx="2946189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r>
              <a:rPr lang="en-GB"/>
              <a:t>Initial + Name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899" y="9429909"/>
            <a:ext cx="2946189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788BDE90-4556-45C2-A0D0-4A559FCF90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1159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89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899" y="0"/>
            <a:ext cx="2946189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6542"/>
            <a:ext cx="5438140" cy="4467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909"/>
            <a:ext cx="2946189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r>
              <a:rPr lang="en-GB"/>
              <a:t>Initial + Name</a:t>
            </a: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899" y="9429909"/>
            <a:ext cx="2946189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C0FC923F-F8BE-4041-A3D1-D1BD10782F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8873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1D4344-57DD-4737-8DB2-63802BE5812B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BUSINESSEUROPE_Logo2007(RVB)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675" y="307975"/>
            <a:ext cx="3130550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D09BF-7B9B-423D-B3EE-116BE1ACE2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260350"/>
            <a:ext cx="2058988" cy="58658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29325" cy="58658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14BF2-1D1D-48DF-A5F4-B39F1CE91D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9CFB0-E3A5-4B08-988F-3F178324AD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89A04-A461-486E-8F25-9BADCFDB06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C37A0-899E-4EFC-9CD9-ABE4D0957D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6052F-E98E-4989-A8D8-34D1E949D4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3"/>
          <p:cNvSpPr txBox="1">
            <a:spLocks noChangeArrowheads="1"/>
          </p:cNvSpPr>
          <p:nvPr userDrawn="1"/>
        </p:nvSpPr>
        <p:spPr bwMode="auto">
          <a:xfrm>
            <a:off x="76200" y="6569075"/>
            <a:ext cx="3657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fr-BE" sz="1000" b="0">
                <a:solidFill>
                  <a:srgbClr val="0059A3"/>
                </a:solidFill>
              </a:rPr>
              <a:t>P Coebergh van den Braak</a:t>
            </a:r>
            <a:endParaRPr lang="en-GB" sz="1000" b="0">
              <a:solidFill>
                <a:srgbClr val="0059A3"/>
              </a:solidFill>
            </a:endParaRPr>
          </a:p>
        </p:txBody>
      </p:sp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5410200" y="6569075"/>
            <a:ext cx="3657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fr-BE" sz="1000" b="0">
                <a:solidFill>
                  <a:srgbClr val="0059A3"/>
                </a:solidFill>
              </a:rPr>
              <a:t>2012-02-09</a:t>
            </a:r>
            <a:endParaRPr lang="en-GB" sz="1000" b="0">
              <a:solidFill>
                <a:srgbClr val="0059A3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85664-9296-40C1-97F0-E91145CE80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FCE6B-3787-4F59-92C9-75E8E86A1D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63C35-64FE-4A1E-9D52-BBFFB648A3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C7D84-F56B-4A77-BA7E-84214D820D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46463" y="6524625"/>
            <a:ext cx="21336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solidFill>
                  <a:srgbClr val="0059A3"/>
                </a:solidFill>
              </a:defRPr>
            </a:lvl1pPr>
          </a:lstStyle>
          <a:p>
            <a:pPr>
              <a:defRPr/>
            </a:pPr>
            <a:fld id="{95F8065E-D994-467F-8049-6BFEED91FD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29" name="Picture 5" descr="UNICE Christmas card"/>
          <p:cNvPicPr>
            <a:picLocks noChangeAspect="1" noChangeArrowheads="1"/>
          </p:cNvPicPr>
          <p:nvPr/>
        </p:nvPicPr>
        <p:blipFill>
          <a:blip r:embed="rId13" cstate="print"/>
          <a:srcRect l="63869" t="58351" r="17682"/>
          <a:stretch>
            <a:fillRect/>
          </a:stretch>
        </p:blipFill>
        <p:spPr bwMode="auto">
          <a:xfrm>
            <a:off x="8718550" y="5876925"/>
            <a:ext cx="39052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68313" y="1052513"/>
            <a:ext cx="8675687" cy="73025"/>
          </a:xfrm>
          <a:prstGeom prst="rect">
            <a:avLst/>
          </a:prstGeom>
          <a:gradFill rotWithShape="1">
            <a:gsLst>
              <a:gs pos="0">
                <a:srgbClr val="004785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pic>
        <p:nvPicPr>
          <p:cNvPr id="1031" name="Picture 10" descr="Logo small done by sd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193675"/>
            <a:ext cx="18018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9" r:id="rId2"/>
    <p:sldLayoutId id="2147483690" r:id="rId3"/>
    <p:sldLayoutId id="2147483691" r:id="rId4"/>
    <p:sldLayoutId id="2147483692" r:id="rId5"/>
    <p:sldLayoutId id="2147483699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478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4785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4785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4785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4785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4785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4785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4785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4785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478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4785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4785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4785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4785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4785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4785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4785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4785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612775" y="3733800"/>
            <a:ext cx="7772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ctr" eaLnBrk="0" hangingPunct="0">
              <a:spcBef>
                <a:spcPct val="20000"/>
              </a:spcBef>
              <a:buSzPct val="50000"/>
            </a:pPr>
            <a:r>
              <a:rPr lang="fr-BE" sz="2600" b="0" dirty="0">
                <a:solidFill>
                  <a:srgbClr val="004785"/>
                </a:solidFill>
              </a:rPr>
              <a:t>Paul Coebergh van den Braak</a:t>
            </a:r>
          </a:p>
          <a:p>
            <a:pPr marL="609600" indent="-609600" algn="ctr" eaLnBrk="0" hangingPunct="0">
              <a:spcBef>
                <a:spcPct val="20000"/>
              </a:spcBef>
              <a:buSzPct val="50000"/>
            </a:pPr>
            <a:r>
              <a:rPr lang="fr-BE" sz="2600" b="0" dirty="0">
                <a:solidFill>
                  <a:srgbClr val="004785"/>
                </a:solidFill>
              </a:rPr>
              <a:t>Chairman, BUSINESSEUROPE WG on Free </a:t>
            </a:r>
            <a:r>
              <a:rPr lang="fr-BE" sz="2600" b="0" dirty="0" err="1">
                <a:solidFill>
                  <a:srgbClr val="004785"/>
                </a:solidFill>
              </a:rPr>
              <a:t>Movement</a:t>
            </a:r>
            <a:r>
              <a:rPr lang="fr-BE" sz="2600" b="0">
                <a:solidFill>
                  <a:srgbClr val="004785"/>
                </a:solidFill>
              </a:rPr>
              <a:t> of Goods </a:t>
            </a:r>
          </a:p>
          <a:p>
            <a:pPr marL="609600" indent="-609600" algn="ctr" eaLnBrk="0" hangingPunct="0">
              <a:spcBef>
                <a:spcPct val="20000"/>
              </a:spcBef>
              <a:buSzPct val="50000"/>
            </a:pPr>
            <a:r>
              <a:rPr lang="fr-BE" sz="2000" b="0">
                <a:solidFill>
                  <a:srgbClr val="004785"/>
                </a:solidFill>
              </a:rPr>
              <a:t>Also</a:t>
            </a:r>
            <a:endParaRPr lang="fr-BE" sz="2600" b="0">
              <a:solidFill>
                <a:srgbClr val="004785"/>
              </a:solidFill>
            </a:endParaRPr>
          </a:p>
          <a:p>
            <a:pPr marL="609600" indent="-609600" algn="ctr" eaLnBrk="0" hangingPunct="0">
              <a:spcBef>
                <a:spcPct val="20000"/>
              </a:spcBef>
              <a:buSzPct val="50000"/>
            </a:pPr>
            <a:r>
              <a:rPr lang="fr-BE" sz="2600" b="0">
                <a:solidFill>
                  <a:srgbClr val="004785"/>
                </a:solidFill>
              </a:rPr>
              <a:t>Philips - IP&amp;S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11188" y="1828800"/>
            <a:ext cx="7772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en-US" sz="3600" dirty="0">
                <a:solidFill>
                  <a:srgbClr val="004785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Business views </a:t>
            </a:r>
            <a:r>
              <a:rPr lang="en-US" sz="3600">
                <a:solidFill>
                  <a:srgbClr val="004785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on </a:t>
            </a:r>
            <a:r>
              <a:rPr lang="en-US" sz="3600" smtClean="0">
                <a:solidFill>
                  <a:srgbClr val="004785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Safety and Surveillance package</a:t>
            </a:r>
            <a:r>
              <a:rPr lang="fr-BE" sz="2400" dirty="0">
                <a:solidFill>
                  <a:srgbClr val="004785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fr-BE" sz="2400" dirty="0">
                <a:solidFill>
                  <a:srgbClr val="004785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b="0" dirty="0">
              <a:solidFill>
                <a:srgbClr val="004785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0" name="Text Box 13"/>
          <p:cNvSpPr txBox="1">
            <a:spLocks noChangeArrowheads="1"/>
          </p:cNvSpPr>
          <p:nvPr/>
        </p:nvSpPr>
        <p:spPr bwMode="auto">
          <a:xfrm>
            <a:off x="76200" y="6569075"/>
            <a:ext cx="3657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fr-BE" sz="1000" b="0">
                <a:solidFill>
                  <a:srgbClr val="0059A3"/>
                </a:solidFill>
              </a:rPr>
              <a:t>P Coebergh van den Braak</a:t>
            </a:r>
            <a:endParaRPr lang="en-GB" sz="1000" b="0">
              <a:solidFill>
                <a:srgbClr val="0059A3"/>
              </a:solidFill>
            </a:endParaRPr>
          </a:p>
        </p:txBody>
      </p:sp>
      <p:sp>
        <p:nvSpPr>
          <p:cNvPr id="4101" name="Text Box 14"/>
          <p:cNvSpPr txBox="1">
            <a:spLocks noChangeArrowheads="1"/>
          </p:cNvSpPr>
          <p:nvPr/>
        </p:nvSpPr>
        <p:spPr bwMode="auto">
          <a:xfrm>
            <a:off x="5410200" y="6569075"/>
            <a:ext cx="3657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BE" sz="1000" b="0" smtClean="0">
                <a:solidFill>
                  <a:srgbClr val="0059A3"/>
                </a:solidFill>
              </a:rPr>
              <a:t>2013-05-29</a:t>
            </a:r>
            <a:endParaRPr lang="en-GB" sz="1000" b="0">
              <a:solidFill>
                <a:srgbClr val="0059A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/>
              <a:t>Package benefits </a:t>
            </a:r>
            <a:r>
              <a:rPr lang="en-GB" sz="3200" dirty="0"/>
              <a:t>to be preserved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000" noProof="0" dirty="0" smtClean="0"/>
              <a:t>Pursuit for safe and compliant products</a:t>
            </a:r>
          </a:p>
          <a:p>
            <a:r>
              <a:rPr lang="en-GB" sz="3000" noProof="0" dirty="0" smtClean="0">
                <a:solidFill>
                  <a:srgbClr val="C00000"/>
                </a:solidFill>
              </a:rPr>
              <a:t>Simpler</a:t>
            </a:r>
            <a:r>
              <a:rPr lang="en-GB" sz="3000" noProof="0" dirty="0" smtClean="0"/>
              <a:t>, clearer and more consistent </a:t>
            </a:r>
            <a:r>
              <a:rPr lang="en-GB" sz="3000" dirty="0"/>
              <a:t>legal</a:t>
            </a:r>
            <a:r>
              <a:rPr lang="en-GB" sz="3000" noProof="0" dirty="0" smtClean="0">
                <a:solidFill>
                  <a:srgbClr val="C00000"/>
                </a:solidFill>
              </a:rPr>
              <a:t> framework</a:t>
            </a:r>
            <a:r>
              <a:rPr lang="en-GB" sz="3000" noProof="0" dirty="0" smtClean="0"/>
              <a:t> on product safety and market surveillance</a:t>
            </a:r>
          </a:p>
          <a:p>
            <a:r>
              <a:rPr lang="en-GB" sz="3000" noProof="0" smtClean="0"/>
              <a:t>Should lead to </a:t>
            </a:r>
          </a:p>
          <a:p>
            <a:pPr lvl="1"/>
            <a:r>
              <a:rPr lang="en-GB" sz="2600" noProof="0" smtClean="0">
                <a:solidFill>
                  <a:srgbClr val="C00000"/>
                </a:solidFill>
              </a:rPr>
              <a:t>lower compliance cost</a:t>
            </a:r>
            <a:endParaRPr lang="en-GB" sz="2600" noProof="0" dirty="0" smtClean="0">
              <a:solidFill>
                <a:srgbClr val="C00000"/>
              </a:solidFill>
            </a:endParaRPr>
          </a:p>
          <a:p>
            <a:pPr lvl="1"/>
            <a:r>
              <a:rPr lang="en-GB" sz="2600">
                <a:solidFill>
                  <a:srgbClr val="C00000"/>
                </a:solidFill>
              </a:rPr>
              <a:t>b</a:t>
            </a:r>
            <a:r>
              <a:rPr lang="en-GB" sz="2600" noProof="0" smtClean="0">
                <a:solidFill>
                  <a:srgbClr val="C00000"/>
                </a:solidFill>
              </a:rPr>
              <a:t>etter enforcement</a:t>
            </a:r>
            <a:r>
              <a:rPr lang="en-GB" sz="2600" noProof="0" smtClean="0"/>
              <a:t>, giving </a:t>
            </a:r>
            <a:br>
              <a:rPr lang="en-GB" sz="2600" noProof="0" smtClean="0"/>
            </a:br>
            <a:r>
              <a:rPr lang="en-GB" sz="2600" noProof="0" smtClean="0"/>
              <a:t>a </a:t>
            </a:r>
            <a:r>
              <a:rPr lang="en-GB" sz="2600" noProof="0" smtClean="0">
                <a:solidFill>
                  <a:srgbClr val="C00000"/>
                </a:solidFill>
              </a:rPr>
              <a:t>level playing field </a:t>
            </a:r>
            <a:br>
              <a:rPr lang="en-GB" sz="2600" noProof="0" smtClean="0">
                <a:solidFill>
                  <a:srgbClr val="C00000"/>
                </a:solidFill>
              </a:rPr>
            </a:br>
            <a:r>
              <a:rPr lang="en-GB" sz="2600" noProof="0" smtClean="0"/>
              <a:t>and </a:t>
            </a:r>
            <a:r>
              <a:rPr lang="en-GB" sz="2600" noProof="0" smtClean="0">
                <a:solidFill>
                  <a:srgbClr val="C00000"/>
                </a:solidFill>
              </a:rPr>
              <a:t>fewer non-compliant products</a:t>
            </a:r>
            <a:endParaRPr lang="en-GB" sz="2600" noProof="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178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MSR scope and definitions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000" noProof="0" dirty="0" smtClean="0"/>
              <a:t>Good to cover not only safety </a:t>
            </a:r>
            <a:r>
              <a:rPr lang="en-GB" sz="3000" noProof="0" smtClean="0"/>
              <a:t>but product compliance </a:t>
            </a:r>
            <a:r>
              <a:rPr lang="en-GB" sz="3000" noProof="0" dirty="0" smtClean="0"/>
              <a:t>aspects </a:t>
            </a:r>
            <a:r>
              <a:rPr lang="en-GB" sz="3000" noProof="0" smtClean="0"/>
              <a:t>for all public </a:t>
            </a:r>
            <a:r>
              <a:rPr lang="en-GB" sz="3000" noProof="0" dirty="0" smtClean="0"/>
              <a:t>interests</a:t>
            </a:r>
          </a:p>
          <a:p>
            <a:r>
              <a:rPr lang="en-GB" sz="3000" noProof="0" dirty="0" smtClean="0"/>
              <a:t>Necessary to distinguish </a:t>
            </a:r>
          </a:p>
          <a:p>
            <a:pPr lvl="1"/>
            <a:r>
              <a:rPr lang="en-GB" sz="2600" noProof="0" smtClean="0"/>
              <a:t>Safety risk </a:t>
            </a:r>
            <a:r>
              <a:rPr lang="en-GB" sz="2600" noProof="0" dirty="0" smtClean="0"/>
              <a:t>from other non-conformity issues</a:t>
            </a:r>
            <a:br>
              <a:rPr lang="en-GB" sz="2600" noProof="0" dirty="0" smtClean="0"/>
            </a:br>
            <a:r>
              <a:rPr lang="en-GB" sz="2600" i="1" noProof="0" dirty="0" smtClean="0">
                <a:solidFill>
                  <a:srgbClr val="C00000"/>
                </a:solidFill>
              </a:rPr>
              <a:t>calling everything “risk” will cause confusion</a:t>
            </a:r>
          </a:p>
          <a:p>
            <a:pPr lvl="1"/>
            <a:r>
              <a:rPr lang="en-GB" sz="2600" noProof="0" dirty="0" smtClean="0"/>
              <a:t>Various degrees of safety risk</a:t>
            </a:r>
            <a:br>
              <a:rPr lang="en-GB" sz="2600" noProof="0" dirty="0" smtClean="0"/>
            </a:br>
            <a:r>
              <a:rPr lang="en-GB" sz="2600" i="1" dirty="0">
                <a:solidFill>
                  <a:srgbClr val="0070C0"/>
                </a:solidFill>
              </a:rPr>
              <a:t>magnitude, likelihood</a:t>
            </a:r>
          </a:p>
          <a:p>
            <a:pPr lvl="1"/>
            <a:r>
              <a:rPr lang="en-GB" sz="2600" dirty="0" smtClean="0"/>
              <a:t>Material from formal non-compliance </a:t>
            </a:r>
            <a:br>
              <a:rPr lang="en-GB" sz="2600" dirty="0" smtClean="0"/>
            </a:br>
            <a:r>
              <a:rPr lang="en-GB" sz="2600" i="1" dirty="0">
                <a:solidFill>
                  <a:srgbClr val="0070C0"/>
                </a:solidFill>
              </a:rPr>
              <a:t>less severe measures for paperwork-only issues</a:t>
            </a:r>
          </a:p>
        </p:txBody>
      </p:sp>
    </p:spTree>
    <p:extLst>
      <p:ext uri="{BB962C8B-B14F-4D97-AF65-F5344CB8AC3E}">
        <p14:creationId xmlns:p14="http://schemas.microsoft.com/office/powerpoint/2010/main" val="1601500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/>
              <a:t>What is a risky product?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97152"/>
          </a:xfrm>
        </p:spPr>
        <p:txBody>
          <a:bodyPr>
            <a:normAutofit fontScale="92500" lnSpcReduction="10000"/>
          </a:bodyPr>
          <a:lstStyle/>
          <a:p>
            <a:r>
              <a:rPr lang="nl-NL" smtClean="0"/>
              <a:t>Now: multiple interpretations</a:t>
            </a:r>
          </a:p>
          <a:p>
            <a:r>
              <a:rPr lang="nl-NL" smtClean="0"/>
              <a:t>Example: lighter model – Greece </a:t>
            </a:r>
            <a:r>
              <a:rPr lang="nl-NL" b="1" smtClean="0">
                <a:solidFill>
                  <a:srgbClr val="FF0000"/>
                </a:solidFill>
                <a:sym typeface="Wingdings"/>
              </a:rPr>
              <a:t></a:t>
            </a:r>
            <a:r>
              <a:rPr lang="nl-NL" smtClean="0">
                <a:sym typeface="Wingdings" pitchFamily="2" charset="2"/>
              </a:rPr>
              <a:t> NL</a:t>
            </a:r>
            <a:r>
              <a:rPr lang="nl-NL" smtClean="0"/>
              <a:t> </a:t>
            </a:r>
          </a:p>
          <a:p>
            <a:r>
              <a:rPr lang="nl-NL" smtClean="0"/>
              <a:t>Good measures to improve: </a:t>
            </a:r>
          </a:p>
          <a:p>
            <a:pPr lvl="1"/>
            <a:r>
              <a:rPr lang="nl-NL" smtClean="0"/>
              <a:t>Risk assessment – first check compliance with harmonized requirements and standards </a:t>
            </a:r>
          </a:p>
          <a:p>
            <a:pPr lvl="1"/>
            <a:r>
              <a:rPr lang="nl-NL" smtClean="0"/>
              <a:t>Cross-border co-op, EU level assessments review</a:t>
            </a:r>
          </a:p>
          <a:p>
            <a:pPr lvl="1">
              <a:buFontTx/>
              <a:buChar char="–"/>
            </a:pPr>
            <a:r>
              <a:rPr lang="nl-NL"/>
              <a:t>Business input in EU MS-Forum will help</a:t>
            </a:r>
          </a:p>
          <a:p>
            <a:r>
              <a:rPr lang="nl-NL" smtClean="0">
                <a:solidFill>
                  <a:srgbClr val="FF0000"/>
                </a:solidFill>
              </a:rPr>
              <a:t>But</a:t>
            </a:r>
            <a:r>
              <a:rPr lang="nl-NL" smtClean="0"/>
              <a:t> option for action upon a risk despite presumed conformity = legal uncertainty</a:t>
            </a:r>
          </a:p>
          <a:p>
            <a:pPr lvl="1"/>
            <a:r>
              <a:rPr lang="nl-NL" smtClean="0">
                <a:solidFill>
                  <a:srgbClr val="C00000"/>
                </a:solidFill>
              </a:rPr>
              <a:t>Proportionality</a:t>
            </a:r>
            <a:r>
              <a:rPr lang="nl-NL" smtClean="0"/>
              <a:t> and burden of proof!</a:t>
            </a:r>
          </a:p>
          <a:p>
            <a:pPr lvl="1"/>
            <a:r>
              <a:rPr lang="nl-NL">
                <a:solidFill>
                  <a:srgbClr val="C00000"/>
                </a:solidFill>
              </a:rPr>
              <a:t>Effective appeal procedures </a:t>
            </a:r>
            <a:r>
              <a:rPr lang="nl-NL" smtClean="0">
                <a:solidFill>
                  <a:srgbClr val="C00000"/>
                </a:solidFill>
              </a:rPr>
              <a:t>essential</a:t>
            </a:r>
            <a:endParaRPr lang="nl-NL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909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smtClean="0"/>
              <a:t>Towards </a:t>
            </a:r>
            <a:r>
              <a:rPr lang="nl-NL" sz="3200"/>
              <a:t>a stronger surveillance system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</a:pPr>
            <a:r>
              <a:rPr lang="nl-NL" sz="3500" smtClean="0"/>
              <a:t>Lack of financial resources: need for</a:t>
            </a:r>
          </a:p>
          <a:p>
            <a:pPr lvl="1">
              <a:lnSpc>
                <a:spcPct val="107000"/>
              </a:lnSpc>
            </a:pPr>
            <a:r>
              <a:rPr lang="nl-NL" sz="3100" smtClean="0"/>
              <a:t>Political will (MS’s)</a:t>
            </a:r>
          </a:p>
          <a:p>
            <a:pPr lvl="1">
              <a:lnSpc>
                <a:spcPct val="107000"/>
              </a:lnSpc>
            </a:pPr>
            <a:r>
              <a:rPr lang="nl-NL" sz="3100" smtClean="0"/>
              <a:t>Good organization, facilities, competent officers</a:t>
            </a:r>
          </a:p>
          <a:p>
            <a:pPr lvl="2">
              <a:lnSpc>
                <a:spcPct val="107000"/>
              </a:lnSpc>
            </a:pPr>
            <a:r>
              <a:rPr lang="nl-NL" sz="2600" smtClean="0"/>
              <a:t>Authorities must know and apply the law</a:t>
            </a:r>
          </a:p>
          <a:p>
            <a:pPr lvl="2">
              <a:lnSpc>
                <a:spcPct val="107000"/>
              </a:lnSpc>
            </a:pPr>
            <a:r>
              <a:rPr lang="nl-NL" sz="2600" smtClean="0"/>
              <a:t>Good: more horizontal co-op and border controls</a:t>
            </a:r>
          </a:p>
          <a:p>
            <a:pPr lvl="2">
              <a:lnSpc>
                <a:spcPct val="107000"/>
              </a:lnSpc>
            </a:pPr>
            <a:r>
              <a:rPr lang="nl-NL" sz="2600" smtClean="0"/>
              <a:t>Shared labs: clarify role; subject to accreditation</a:t>
            </a:r>
          </a:p>
          <a:p>
            <a:pPr lvl="2">
              <a:lnSpc>
                <a:spcPct val="107000"/>
              </a:lnSpc>
            </a:pPr>
            <a:r>
              <a:rPr lang="nl-NL" sz="2600" smtClean="0"/>
              <a:t>Border controls: no unnecessary hold up </a:t>
            </a:r>
          </a:p>
          <a:p>
            <a:pPr>
              <a:lnSpc>
                <a:spcPct val="107000"/>
              </a:lnSpc>
            </a:pPr>
            <a:r>
              <a:rPr lang="nl-NL" sz="3500"/>
              <a:t>Fees and penalties: </a:t>
            </a:r>
            <a:r>
              <a:rPr lang="nl-NL" sz="3500" smtClean="0">
                <a:solidFill>
                  <a:srgbClr val="C00000"/>
                </a:solidFill>
              </a:rPr>
              <a:t>caution</a:t>
            </a:r>
            <a:endParaRPr lang="nl-NL" sz="3500"/>
          </a:p>
          <a:p>
            <a:pPr lvl="1">
              <a:lnSpc>
                <a:spcPct val="107000"/>
              </a:lnSpc>
            </a:pPr>
            <a:r>
              <a:rPr lang="nl-NL" sz="3100" smtClean="0"/>
              <a:t>Target rogue traders, not bona fide players</a:t>
            </a:r>
          </a:p>
          <a:p>
            <a:pPr lvl="1">
              <a:lnSpc>
                <a:spcPct val="107000"/>
              </a:lnSpc>
            </a:pPr>
            <a:r>
              <a:rPr lang="nl-NL" sz="3100" smtClean="0">
                <a:solidFill>
                  <a:srgbClr val="FF0000"/>
                </a:solidFill>
              </a:rPr>
              <a:t>No incentives for unjustified controls or actions!</a:t>
            </a:r>
          </a:p>
          <a:p>
            <a:pPr lvl="1">
              <a:lnSpc>
                <a:spcPct val="107000"/>
              </a:lnSpc>
            </a:pPr>
            <a:r>
              <a:rPr lang="nl-NL" sz="3100" smtClean="0">
                <a:solidFill>
                  <a:srgbClr val="C00000"/>
                </a:solidFill>
              </a:rPr>
              <a:t>Penalties: proportionate, dissuasive</a:t>
            </a:r>
            <a:r>
              <a:rPr lang="nl-NL" sz="3100" smtClean="0"/>
              <a:t>, focus on </a:t>
            </a:r>
            <a:r>
              <a:rPr lang="nl-NL" sz="3100" smtClean="0">
                <a:solidFill>
                  <a:srgbClr val="C00000"/>
                </a:solidFill>
              </a:rPr>
              <a:t>real, harmful non-compliance</a:t>
            </a:r>
            <a:endParaRPr lang="nl-NL" sz="3100" smtClean="0"/>
          </a:p>
        </p:txBody>
      </p:sp>
    </p:spTree>
    <p:extLst>
      <p:ext uri="{BB962C8B-B14F-4D97-AF65-F5344CB8AC3E}">
        <p14:creationId xmlns:p14="http://schemas.microsoft.com/office/powerpoint/2010/main" val="3897067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/>
              <a:t>Concerns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</a:pPr>
            <a:r>
              <a:rPr lang="nl-NL" smtClean="0"/>
              <a:t>We hear suggestions to introduce more </a:t>
            </a:r>
            <a:br>
              <a:rPr lang="nl-NL" smtClean="0"/>
            </a:br>
            <a:r>
              <a:rPr lang="nl-NL" smtClean="0">
                <a:solidFill>
                  <a:srgbClr val="C00000"/>
                </a:solidFill>
              </a:rPr>
              <a:t>third party certification</a:t>
            </a:r>
          </a:p>
          <a:p>
            <a:pPr lvl="1">
              <a:lnSpc>
                <a:spcPct val="107000"/>
              </a:lnSpc>
            </a:pPr>
            <a:r>
              <a:rPr lang="nl-NL" smtClean="0">
                <a:solidFill>
                  <a:srgbClr val="FF0000"/>
                </a:solidFill>
              </a:rPr>
              <a:t>Should not become broadly mandatory </a:t>
            </a:r>
            <a:r>
              <a:rPr lang="nl-NL" smtClean="0"/>
              <a:t>for products</a:t>
            </a:r>
          </a:p>
          <a:p>
            <a:pPr lvl="1">
              <a:lnSpc>
                <a:spcPct val="107000"/>
              </a:lnSpc>
            </a:pPr>
            <a:r>
              <a:rPr lang="nl-NL" smtClean="0">
                <a:solidFill>
                  <a:srgbClr val="C00000"/>
                </a:solidFill>
              </a:rPr>
              <a:t>Costly but will not contribute </a:t>
            </a:r>
            <a:r>
              <a:rPr lang="nl-NL" smtClean="0"/>
              <a:t>to more compliance: </a:t>
            </a:r>
          </a:p>
          <a:p>
            <a:pPr lvl="2">
              <a:lnSpc>
                <a:spcPct val="107000"/>
              </a:lnSpc>
            </a:pPr>
            <a:r>
              <a:rPr lang="nl-NL" smtClean="0"/>
              <a:t>Will be forged, burden lands on the good players</a:t>
            </a:r>
          </a:p>
          <a:p>
            <a:pPr lvl="2">
              <a:lnSpc>
                <a:spcPct val="107000"/>
              </a:lnSpc>
            </a:pPr>
            <a:r>
              <a:rPr lang="nl-NL" smtClean="0"/>
              <a:t>Creates more unlevel playing field </a:t>
            </a:r>
          </a:p>
          <a:p>
            <a:pPr lvl="2">
              <a:lnSpc>
                <a:spcPct val="107000"/>
              </a:lnSpc>
            </a:pPr>
            <a:r>
              <a:rPr lang="nl-NL" smtClean="0"/>
              <a:t>No replacement for surveillance and enforcement</a:t>
            </a:r>
          </a:p>
          <a:p>
            <a:pPr>
              <a:lnSpc>
                <a:spcPct val="107000"/>
              </a:lnSpc>
            </a:pPr>
            <a:r>
              <a:rPr lang="nl-NL" smtClean="0"/>
              <a:t>Commissions implementing powers</a:t>
            </a:r>
          </a:p>
          <a:p>
            <a:pPr lvl="1">
              <a:lnSpc>
                <a:spcPct val="107000"/>
              </a:lnSpc>
            </a:pPr>
            <a:r>
              <a:rPr lang="nl-NL" smtClean="0"/>
              <a:t>Anchor transparancy and stakeholder consultation in the legal text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1604367"/>
      </p:ext>
    </p:extLst>
  </p:cSld>
  <p:clrMapOvr>
    <a:masterClrMapping/>
  </p:clrMapOvr>
</p:sld>
</file>

<file path=ppt/theme/theme1.xml><?xml version="1.0" encoding="utf-8"?>
<a:theme xmlns:a="http://schemas.openxmlformats.org/drawingml/2006/main" name="BE Template 0909">
  <a:themeElements>
    <a:clrScheme name="1_GENERAL PRESENTATION UN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GENERAL PRESENTATION UN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GENERAL PRESENTATION UN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NERAL PRESENTATION UN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NERAL PRESENTATION UN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NERAL PRESENTATION UN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NERAL PRESENTATION UN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NERAL PRESENTATION UN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NERAL PRESENTATION UN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NERAL PRESENTATION UN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NERAL PRESENTATION UN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NERAL PRESENTATION UN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NERAL PRESENTATION UN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NERAL PRESENTATION UN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 Template 0909</Template>
  <TotalTime>178</TotalTime>
  <Words>260</Words>
  <Application>Microsoft Office PowerPoint</Application>
  <PresentationFormat>On-screen Show (4:3)</PresentationFormat>
  <Paragraphs>51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BE Template 0909</vt:lpstr>
      <vt:lpstr>PowerPoint Presentation</vt:lpstr>
      <vt:lpstr>Package benefits to be preserved</vt:lpstr>
      <vt:lpstr>MSR scope and definitions</vt:lpstr>
      <vt:lpstr>What is a risky product?</vt:lpstr>
      <vt:lpstr>Towards a stronger surveillance system</vt:lpstr>
      <vt:lpstr>Concerns </vt:lpstr>
    </vt:vector>
  </TitlesOfParts>
  <Company>Philips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CvdB, Philips IP&amp;S</dc:creator>
  <cp:lastModifiedBy>Vertessy Peter</cp:lastModifiedBy>
  <cp:revision>61</cp:revision>
  <dcterms:created xsi:type="dcterms:W3CDTF">2010-11-22T15:27:27Z</dcterms:created>
  <dcterms:modified xsi:type="dcterms:W3CDTF">2013-06-04T13:46:18Z</dcterms:modified>
</cp:coreProperties>
</file>